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703" r:id="rId2"/>
    <p:sldId id="704" r:id="rId3"/>
    <p:sldId id="705" r:id="rId4"/>
    <p:sldId id="706" r:id="rId5"/>
    <p:sldId id="718" r:id="rId6"/>
    <p:sldId id="707" r:id="rId7"/>
    <p:sldId id="708" r:id="rId8"/>
    <p:sldId id="709" r:id="rId9"/>
    <p:sldId id="710" r:id="rId10"/>
    <p:sldId id="713" r:id="rId11"/>
    <p:sldId id="719" r:id="rId12"/>
    <p:sldId id="720" r:id="rId13"/>
    <p:sldId id="71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CFB8B-2ECE-134B-9745-E7C3C3D92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2CE719-DE0F-1A47-A0A3-20A6AFCECC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F6EE9-B5B1-4842-8076-1C8D6F3CA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288D1-9B67-0541-AB8B-92515DEE8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526A4-51A9-9240-B946-3D6ECF90D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473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DDE5F-EBD9-C949-95E1-A8070CFA6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E27CDC-3089-7B46-AEC9-CF444E8AE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749230-9606-8B40-AE35-BFB0C3580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0006B-0424-A84D-B41B-BF5B3DEB1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8CCBD-F89E-6A46-9439-60100FEAA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26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1E30CF-04E5-5340-8792-CEA462866D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2A518B-75C9-064C-B3BA-3BC3E08D67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180B8-3A78-3348-9214-264B57FD7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2D66E-C77D-054B-8711-B11A5C605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21355-DB3A-9B40-8A0D-479EEDFF9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002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977B4-8FC5-FC4F-9214-6639E6BC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E488E-D935-AD4F-9E24-70CA4B547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30A55-8740-DC44-9B46-CBA77CE57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B8DC3-0495-7549-9421-765432879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C2DFA-51CD-8C41-8912-2EC9EDC45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952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355C1-1FF9-654D-8126-486EA98D0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D64F33-1E26-EA4F-B24D-265F27564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8EA13-980A-BF4D-9AAD-B0AB64C6B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87701-AE6C-4A4E-989E-0CE11D50A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FDC4F-D465-4743-B948-DBBF47E58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873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FF4BB-E8C8-074A-9A81-3AE3B2F14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DFA41-6878-1E4A-8A42-800536B143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CDB1F9-67AD-E343-BD88-1F4C9A843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7B626B-55AF-FC46-B498-AA9283F75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274AB4-D290-7F4D-B244-014BD9C65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8A5DCC-B4BC-CE40-9EC0-DEE5635BB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310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060EC-CA18-8148-AFD9-A6875B43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F88454-F84C-C143-9CFD-8B358EB80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A7AC27-452F-9140-A201-6597C6AEFC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F9FC85-E4EF-4C4E-ADB5-85EE4A2669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77DB23-FB0E-454B-B937-A0FDCF704C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5C0D73-95F7-DD4B-9C44-901A8E04E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B1D4C5-F8BA-5A46-B09A-07546CBE6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C6A916-0DE9-174A-8040-653BFD898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045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7427C-330A-2E4E-8D7A-53AD831D3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BE8ABE-424E-3D45-BE4B-C25E14166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783FD6-1A74-664D-8DCF-B08DCA6B7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4BB7D0-96A3-A148-B57D-072106DFD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133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CE2693-FA54-5840-ABF1-628AB4D8D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F2B377-E56A-194E-860F-45BDA6828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4753B-C9CA-A149-A7CD-0822DEAA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09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20090-65BC-754F-9B10-418D1A15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2C235-30B2-0D4B-8275-D86A8105F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95935-EC3F-E944-9C63-10E9B0C8A9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98EE30-453F-444C-8A30-6C0702F68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DB6FB5-EBDC-C341-AAAE-922D55373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8AD647-2E18-0B4B-A7B8-480551DE6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7FF8E-F9F3-F74D-A059-B701B743C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2CA954-80DA-254F-83A4-568F7AF453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EEA5C2-7029-DB4E-9E38-214445875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9CA9DD-403A-1546-98F5-0D4660729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5AD691-9810-4B4A-BD8B-29D823404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9B215A-B316-DB40-A3C7-23438223C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07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C05B07-8D3B-D745-A1F4-F4A55E35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555C1-F4B4-E94F-92B3-EF6D24323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67494-EB35-E747-B1F0-48234F3723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6876B-A951-4B4C-A4B9-B27BF49E58E4}" type="datetimeFigureOut">
              <a:rPr lang="en-US" smtClean="0"/>
              <a:t>3/4/21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AE06C-F324-CC4B-AF7F-2A65E8F141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9D4F2-CAD1-3742-8B90-BFAC9C29F9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375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自然, 雨, 天空, 户外&#10;&#10;已生成极高可信度的说明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54" r="5152" b="6569"/>
          <a:stretch>
            <a:fillRect/>
          </a:stretch>
        </p:blipFill>
        <p:spPr>
          <a:xfrm>
            <a:off x="554182" y="391242"/>
            <a:ext cx="11083636" cy="62345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C38F91D-3453-406F-9E98-3A44AD937ECE}"/>
              </a:ext>
            </a:extLst>
          </p:cNvPr>
          <p:cNvSpPr/>
          <p:nvPr/>
        </p:nvSpPr>
        <p:spPr>
          <a:xfrm>
            <a:off x="1805404" y="2207901"/>
            <a:ext cx="8581191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Generative Adversarial Networks</a:t>
            </a:r>
          </a:p>
          <a:p>
            <a:pPr algn="ctr"/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(GANs)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31E2453-F9CC-4881-B8CA-E963CB95C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7516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71192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Binary Cross Entropy function (BCE function)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8A0A48-9FFE-7C4A-8B03-8E060F07F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267" y="4828128"/>
            <a:ext cx="9808632" cy="1180115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9C432571-D5A9-1A45-9E47-18182E7A6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413" y="1551963"/>
            <a:ext cx="9158303" cy="27067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0773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71192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Binary Cross Entropy function (BCE function)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8A0A48-9FFE-7C4A-8B03-8E060F07F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684" y="1551963"/>
            <a:ext cx="9808632" cy="1180115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29823204-EB63-CD4E-8036-38ECB5A2A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096" y="3107914"/>
            <a:ext cx="4078724" cy="2872600"/>
          </a:xfrm>
          <a:prstGeom prst="rect">
            <a:avLst/>
          </a:prstGeom>
        </p:spPr>
      </p:pic>
      <p:pic>
        <p:nvPicPr>
          <p:cNvPr id="10" name="Picture 9" descr="Line chart&#10;&#10;Description automatically generated with low confidence">
            <a:extLst>
              <a:ext uri="{FF2B5EF4-FFF2-40B4-BE49-F238E27FC236}">
                <a16:creationId xmlns:a16="http://schemas.microsoft.com/office/drawing/2014/main" id="{8305E688-4BED-134E-8780-5EDBD09FF9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526" y="2959225"/>
            <a:ext cx="4078724" cy="2872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0479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71192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Binary Cross Entropy function (BCE function)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DEEC27-490D-8849-B47D-2F23890AA27F}"/>
              </a:ext>
            </a:extLst>
          </p:cNvPr>
          <p:cNvSpPr txBox="1"/>
          <p:nvPr/>
        </p:nvSpPr>
        <p:spPr>
          <a:xfrm>
            <a:off x="1190777" y="1505796"/>
            <a:ext cx="9739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BCE cost function has two parts (one relevant for each class)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C845FF-17B0-BC4C-9C8F-23B214731816}"/>
              </a:ext>
            </a:extLst>
          </p:cNvPr>
          <p:cNvSpPr txBox="1"/>
          <p:nvPr/>
        </p:nvSpPr>
        <p:spPr>
          <a:xfrm>
            <a:off x="1190777" y="2227007"/>
            <a:ext cx="9739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Close to zero when the label and prediction are similar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773B63-D5E9-094A-9163-697B80EAA146}"/>
              </a:ext>
            </a:extLst>
          </p:cNvPr>
          <p:cNvSpPr txBox="1"/>
          <p:nvPr/>
        </p:nvSpPr>
        <p:spPr>
          <a:xfrm>
            <a:off x="1190777" y="2941935"/>
            <a:ext cx="9739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Approaches infinity when the label and the prediction are different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55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55983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Training GANs model and its issue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38D7894F-0336-E446-A607-E9BD4A7C2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866" y="1836427"/>
            <a:ext cx="8314267" cy="18603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EF51D0-3FBA-3F4E-BDCE-4895D5825D9D}"/>
              </a:ext>
            </a:extLst>
          </p:cNvPr>
          <p:cNvSpPr txBox="1"/>
          <p:nvPr/>
        </p:nvSpPr>
        <p:spPr>
          <a:xfrm>
            <a:off x="1226155" y="4609886"/>
            <a:ext cx="9739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GANs train in an alternating fashion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EE5AAD-B41F-DE4F-8A7A-F0288979F657}"/>
              </a:ext>
            </a:extLst>
          </p:cNvPr>
          <p:cNvSpPr txBox="1"/>
          <p:nvPr/>
        </p:nvSpPr>
        <p:spPr>
          <a:xfrm>
            <a:off x="1226155" y="5366141"/>
            <a:ext cx="9739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two model should always be at similar “skill”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5863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21159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96BFCE1-C8BA-EF44-AC65-F3B53D449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333" y="1669592"/>
            <a:ext cx="10058400" cy="45933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0968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34890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Model: Discriminator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8220D6-3CD0-404E-8B88-00053AA3EFAF}"/>
              </a:ext>
            </a:extLst>
          </p:cNvPr>
          <p:cNvSpPr txBox="1"/>
          <p:nvPr/>
        </p:nvSpPr>
        <p:spPr>
          <a:xfrm>
            <a:off x="970643" y="1274964"/>
            <a:ext cx="811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Classifier: Classify by “</a:t>
            </a:r>
            <a:r>
              <a:rPr lang="en-US" sz="2400" dirty="0">
                <a:solidFill>
                  <a:srgbClr val="FF0000"/>
                </a:solidFill>
              </a:rPr>
              <a:t>Features of Images</a:t>
            </a:r>
            <a:r>
              <a:rPr lang="en-US" sz="2400" dirty="0"/>
              <a:t>”</a:t>
            </a:r>
          </a:p>
        </p:txBody>
      </p:sp>
      <p:pic>
        <p:nvPicPr>
          <p:cNvPr id="10" name="Picture 9" descr="A picture containing indoor&#10;&#10;Description automatically generated">
            <a:extLst>
              <a:ext uri="{FF2B5EF4-FFF2-40B4-BE49-F238E27FC236}">
                <a16:creationId xmlns:a16="http://schemas.microsoft.com/office/drawing/2014/main" id="{485A30FC-C338-9541-BD6C-FDCD9CD0FB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267" y="2908617"/>
            <a:ext cx="6783916" cy="3812858"/>
          </a:xfrm>
          <a:prstGeom prst="rect">
            <a:avLst/>
          </a:prstGeom>
        </p:spPr>
      </p:pic>
      <p:pic>
        <p:nvPicPr>
          <p:cNvPr id="13" name="Picture 12" descr="A picture containing whiteboard&#10;&#10;Description automatically generated">
            <a:extLst>
              <a:ext uri="{FF2B5EF4-FFF2-40B4-BE49-F238E27FC236}">
                <a16:creationId xmlns:a16="http://schemas.microsoft.com/office/drawing/2014/main" id="{C5909C13-9CD3-8C4D-B1D5-8B18423CC4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199" y="1975301"/>
            <a:ext cx="982134" cy="4075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E0598C-42A2-BF41-905A-DC1B41D217DC}"/>
              </a:ext>
            </a:extLst>
          </p:cNvPr>
          <p:cNvSpPr txBox="1"/>
          <p:nvPr/>
        </p:nvSpPr>
        <p:spPr>
          <a:xfrm>
            <a:off x="3239710" y="1975301"/>
            <a:ext cx="811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x: features of images, y: label (0/1)</a:t>
            </a:r>
          </a:p>
        </p:txBody>
      </p:sp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7A83965-2002-2845-A724-EF3871F70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592" y="2152020"/>
            <a:ext cx="2269858" cy="461666"/>
          </a:xfrm>
          <a:prstGeom prst="rect">
            <a:avLst/>
          </a:prstGeo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F142B308-D9BE-7144-A4B6-D6460DA032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683" y="2966791"/>
            <a:ext cx="2395783" cy="4622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2487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29826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Model: Generator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4EA19453-566D-AC4F-91A0-9871EFE10C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975" y="2441043"/>
            <a:ext cx="6384050" cy="41952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4C9814-CCD7-EC45-856E-3EDA4A7AA7F2}"/>
              </a:ext>
            </a:extLst>
          </p:cNvPr>
          <p:cNvSpPr txBox="1"/>
          <p:nvPr/>
        </p:nvSpPr>
        <p:spPr>
          <a:xfrm>
            <a:off x="970643" y="1274964"/>
            <a:ext cx="811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generator’s goal is to fool the discriminator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D54C38-268E-E647-A320-1350466E0192}"/>
              </a:ext>
            </a:extLst>
          </p:cNvPr>
          <p:cNvSpPr txBox="1"/>
          <p:nvPr/>
        </p:nvSpPr>
        <p:spPr>
          <a:xfrm>
            <a:off x="970643" y="1750009"/>
            <a:ext cx="811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Learn how to make a realistic representation of some classes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0851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29826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Model: Generator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4C9814-CCD7-EC45-856E-3EDA4A7AA7F2}"/>
              </a:ext>
            </a:extLst>
          </p:cNvPr>
          <p:cNvSpPr txBox="1"/>
          <p:nvPr/>
        </p:nvSpPr>
        <p:spPr>
          <a:xfrm>
            <a:off x="970643" y="1274964"/>
            <a:ext cx="811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Input: Noise + Class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E75BB2-93EC-704C-B3BF-F2706A65C213}"/>
              </a:ext>
            </a:extLst>
          </p:cNvPr>
          <p:cNvSpPr txBox="1"/>
          <p:nvPr/>
        </p:nvSpPr>
        <p:spPr>
          <a:xfrm>
            <a:off x="970643" y="1857485"/>
            <a:ext cx="811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Output: features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C2A4D9-B088-224B-8A0F-BD50A89E982D}"/>
              </a:ext>
            </a:extLst>
          </p:cNvPr>
          <p:cNvSpPr/>
          <p:nvPr/>
        </p:nvSpPr>
        <p:spPr>
          <a:xfrm>
            <a:off x="1283908" y="2508733"/>
            <a:ext cx="103831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noise vector 𝑧 has the important role of making sure the images generated from the same class 𝑦 don't all look the same—think of it as a random seed. 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4A85B9C7-3E69-4840-9067-1F7879443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268" y="3429000"/>
            <a:ext cx="6525464" cy="314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4237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97390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Types of Generative models: Variational Autoencoders (VAE)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0486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109117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Types of Generative models: Generative Adversarial Networks (GANs)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9FDF7F-7DFE-6649-AFC2-AE9E04D40513}"/>
              </a:ext>
            </a:extLst>
          </p:cNvPr>
          <p:cNvSpPr txBox="1"/>
          <p:nvPr/>
        </p:nvSpPr>
        <p:spPr>
          <a:xfrm>
            <a:off x="1089177" y="1551963"/>
            <a:ext cx="811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Generator learns to make fakes that look real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CCB9ED-9734-1249-8FD6-98AB34738315}"/>
              </a:ext>
            </a:extLst>
          </p:cNvPr>
          <p:cNvSpPr txBox="1"/>
          <p:nvPr/>
        </p:nvSpPr>
        <p:spPr>
          <a:xfrm>
            <a:off x="1089177" y="2227007"/>
            <a:ext cx="811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Discriminator learns to distinguish real from fake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6F6744-D4B4-4E48-81C1-B675AC27321A}"/>
              </a:ext>
            </a:extLst>
          </p:cNvPr>
          <p:cNvSpPr txBox="1"/>
          <p:nvPr/>
        </p:nvSpPr>
        <p:spPr>
          <a:xfrm>
            <a:off x="1089177" y="2902051"/>
            <a:ext cx="811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They learn from the competition with each other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26874D-3F74-7C44-9609-B36F8608D598}"/>
              </a:ext>
            </a:extLst>
          </p:cNvPr>
          <p:cNvSpPr txBox="1"/>
          <p:nvPr/>
        </p:nvSpPr>
        <p:spPr>
          <a:xfrm>
            <a:off x="1089177" y="3577095"/>
            <a:ext cx="811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At the end, fakes look real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2217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60226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GANs of Image Translation: </a:t>
            </a:r>
            <a:r>
              <a:rPr lang="en-US" sz="3000" dirty="0" err="1"/>
              <a:t>CycleGAN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A horse and a horse in a field&#10;&#10;Description automatically generated with low confidence">
            <a:extLst>
              <a:ext uri="{FF2B5EF4-FFF2-40B4-BE49-F238E27FC236}">
                <a16:creationId xmlns:a16="http://schemas.microsoft.com/office/drawing/2014/main" id="{B0D7950F-8455-7541-ABF0-24B82B17B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81" y="1747431"/>
            <a:ext cx="10251238" cy="40522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0697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46440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Generator and Discriminator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9AC3A8F-C447-8C47-B088-5E12FE6D3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132" y="1921295"/>
            <a:ext cx="9914467" cy="37715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138480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251</Words>
  <Application>Microsoft Macintosh PowerPoint</Application>
  <PresentationFormat>Widescreen</PresentationFormat>
  <Paragraphs>43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Leo Lee</dc:creator>
  <cp:lastModifiedBy>Leo Lee</cp:lastModifiedBy>
  <cp:revision>1</cp:revision>
  <dcterms:created xsi:type="dcterms:W3CDTF">2021-03-04T00:48:35Z</dcterms:created>
  <dcterms:modified xsi:type="dcterms:W3CDTF">2021-03-04T00:49:53Z</dcterms:modified>
</cp:coreProperties>
</file>